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8" r:id="rId4"/>
    <p:sldId id="269" r:id="rId5"/>
    <p:sldId id="259" r:id="rId6"/>
    <p:sldId id="258" r:id="rId7"/>
    <p:sldId id="270" r:id="rId8"/>
    <p:sldId id="271" r:id="rId9"/>
    <p:sldId id="272" r:id="rId10"/>
    <p:sldId id="280" r:id="rId11"/>
    <p:sldId id="260" r:id="rId12"/>
    <p:sldId id="282" r:id="rId13"/>
    <p:sldId id="274" r:id="rId14"/>
    <p:sldId id="275" r:id="rId15"/>
    <p:sldId id="276" r:id="rId16"/>
    <p:sldId id="277" r:id="rId17"/>
    <p:sldId id="261" r:id="rId18"/>
    <p:sldId id="278" r:id="rId19"/>
    <p:sldId id="262" r:id="rId20"/>
    <p:sldId id="263" r:id="rId21"/>
    <p:sldId id="264" r:id="rId22"/>
    <p:sldId id="265" r:id="rId23"/>
    <p:sldId id="279" r:id="rId2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678"/>
    <a:srgbClr val="FF00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20" name="ตัวยึด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โดนัท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323744-587D-4B4A-93D1-43386EF0F6DB}" type="datetimeFigureOut">
              <a:rPr lang="th-TH" smtClean="0"/>
              <a:pPr/>
              <a:t>26/09/60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7060C8C-A1C8-40EA-9A59-D6AA8B6998A4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5" name="สี่เหลี่ยมผืนผ้า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hdb.moph.go.th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43042" y="714356"/>
            <a:ext cx="6643734" cy="3143272"/>
          </a:xfr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relaxedInset"/>
            <a:contourClr>
              <a:schemeClr val="accent3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t">
            <a:noAutofit/>
          </a:bodyPr>
          <a:lstStyle/>
          <a:p>
            <a:pPr algn="ctr"/>
            <a:r>
              <a:rPr lang="th-TH" sz="5400" b="1" dirty="0">
                <a:solidFill>
                  <a:srgbClr val="1B1678"/>
                </a:solidFill>
                <a:cs typeface="+mn-cs"/>
              </a:rPr>
              <a:t>แนวทางจัดสรร</a:t>
            </a:r>
            <a:r>
              <a:rPr lang="th-TH" sz="5400" b="1" dirty="0" smtClean="0">
                <a:solidFill>
                  <a:srgbClr val="1B1678"/>
                </a:solidFill>
                <a:cs typeface="+mn-cs"/>
              </a:rPr>
              <a:t>งบประมาณ</a:t>
            </a:r>
            <a:br>
              <a:rPr lang="th-TH" sz="5400" b="1" dirty="0" smtClean="0">
                <a:solidFill>
                  <a:srgbClr val="1B1678"/>
                </a:solidFill>
                <a:cs typeface="+mn-cs"/>
              </a:rPr>
            </a:br>
            <a:r>
              <a:rPr lang="th-TH" sz="5400" b="1" dirty="0" smtClean="0">
                <a:solidFill>
                  <a:srgbClr val="1B1678"/>
                </a:solidFill>
                <a:cs typeface="+mn-cs"/>
              </a:rPr>
              <a:t>ค่าตอบแทนชันสูตรพลิกศพ</a:t>
            </a:r>
            <a:r>
              <a:rPr lang="en-US" sz="5400" b="1" dirty="0" smtClean="0">
                <a:solidFill>
                  <a:srgbClr val="1B1678"/>
                </a:solidFill>
                <a:cs typeface="+mn-cs"/>
              </a:rPr>
              <a:t> </a:t>
            </a:r>
            <a:r>
              <a:rPr lang="en-US" sz="5400" b="1" dirty="0">
                <a:solidFill>
                  <a:srgbClr val="1B1678"/>
                </a:solidFill>
                <a:cs typeface="+mn-cs"/>
              </a:rPr>
              <a:t/>
            </a:r>
            <a:br>
              <a:rPr lang="en-US" sz="5400" b="1" dirty="0">
                <a:solidFill>
                  <a:srgbClr val="1B1678"/>
                </a:solidFill>
                <a:cs typeface="+mn-cs"/>
              </a:rPr>
            </a:br>
            <a:r>
              <a:rPr lang="th-TH" sz="5400" b="1" dirty="0">
                <a:solidFill>
                  <a:srgbClr val="1B1678"/>
                </a:solidFill>
                <a:cs typeface="+mn-cs"/>
              </a:rPr>
              <a:t>ปีงบประมาณ </a:t>
            </a:r>
            <a:r>
              <a:rPr lang="th-TH" sz="5400" b="1" dirty="0" smtClean="0">
                <a:solidFill>
                  <a:srgbClr val="1B1678"/>
                </a:solidFill>
                <a:cs typeface="+mn-cs"/>
              </a:rPr>
              <a:t>2561</a:t>
            </a:r>
            <a:endParaRPr lang="th-TH" sz="5400" b="1" dirty="0">
              <a:solidFill>
                <a:srgbClr val="1B1678"/>
              </a:solidFill>
              <a:cs typeface="+mn-cs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786314" y="5143512"/>
            <a:ext cx="4143404" cy="1101248"/>
          </a:xfrm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rgbClr val="1B1678"/>
                </a:solidFill>
              </a:rPr>
              <a:t>นางกนกนาค หงสกุล</a:t>
            </a:r>
          </a:p>
          <a:p>
            <a:pPr algn="ctr"/>
            <a:r>
              <a:rPr lang="th-TH" sz="2800" b="1" dirty="0" smtClean="0">
                <a:solidFill>
                  <a:srgbClr val="1B1678"/>
                </a:solidFill>
              </a:rPr>
              <a:t>งานพัฒนาระบบบริการนิติเวช</a:t>
            </a:r>
          </a:p>
          <a:p>
            <a:pPr algn="ctr"/>
            <a:r>
              <a:rPr lang="th-TH" sz="2800" b="1" dirty="0" smtClean="0">
                <a:solidFill>
                  <a:srgbClr val="1B1678"/>
                </a:solidFill>
              </a:rPr>
              <a:t>กองบริหารการสาธารณสุข</a:t>
            </a:r>
            <a:endParaRPr lang="th-TH" sz="2800" b="1" dirty="0">
              <a:solidFill>
                <a:srgbClr val="1B1678"/>
              </a:solidFill>
            </a:endParaRPr>
          </a:p>
        </p:txBody>
      </p:sp>
      <p:grpSp>
        <p:nvGrpSpPr>
          <p:cNvPr id="5" name="กลุ่ม 4"/>
          <p:cNvGrpSpPr/>
          <p:nvPr/>
        </p:nvGrpSpPr>
        <p:grpSpPr>
          <a:xfrm flipH="1">
            <a:off x="3857620" y="3071810"/>
            <a:ext cx="2100578" cy="2088107"/>
            <a:chOff x="5620611" y="241637"/>
            <a:chExt cx="4729247" cy="5486876"/>
          </a:xfrm>
        </p:grpSpPr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889" b="93556" l="7097" r="9548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20611" y="241637"/>
              <a:ext cx="4724809" cy="5486876"/>
            </a:xfrm>
            <a:prstGeom prst="rect">
              <a:avLst/>
            </a:prstGeom>
          </p:spPr>
        </p:pic>
        <p:pic>
          <p:nvPicPr>
            <p:cNvPr id="7" name="รูปภาพ 6"/>
            <p:cNvPicPr>
              <a:picLocks noChangeAspect="1"/>
            </p:cNvPicPr>
            <p:nvPr/>
          </p:nvPicPr>
          <p:blipFill rotWithShape="1">
            <a:blip r:embed="rId4" cstate="print"/>
            <a:srcRect t="40189"/>
            <a:stretch/>
          </p:blipFill>
          <p:spPr>
            <a:xfrm>
              <a:off x="5620611" y="2443655"/>
              <a:ext cx="4729247" cy="3284858"/>
            </a:xfrm>
            <a:prstGeom prst="trapezoid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/>
            <a:r>
              <a:rPr lang="th-TH" sz="5400" b="1" dirty="0" smtClean="0">
                <a:solidFill>
                  <a:schemeClr val="tx1"/>
                </a:solidFill>
              </a:rPr>
              <a:t>เจ้าหน้าที่ผู้ช่วยแพทย์</a:t>
            </a:r>
            <a:endParaRPr lang="th-TH" sz="5400" b="1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b="1" dirty="0" smtClean="0"/>
              <a:t>   </a:t>
            </a:r>
            <a:endParaRPr lang="th-TH" b="1" u="sng" dirty="0" smtClean="0"/>
          </a:p>
          <a:p>
            <a:pPr>
              <a:buNone/>
            </a:pPr>
            <a:r>
              <a:rPr lang="th-TH" b="1" dirty="0" smtClean="0">
                <a:solidFill>
                  <a:srgbClr val="002060"/>
                </a:solidFill>
              </a:rPr>
              <a:t>   เจ้าหน้าที่อื่น ๆ ในโรงพยาบาลที่ออกไปช่วยเหลือ         (1) แพทย์   หรือ  (2)เจ้าหน้าที่แทนแพทย์ </a:t>
            </a:r>
          </a:p>
          <a:p>
            <a:pPr>
              <a:buNone/>
            </a:pPr>
            <a:r>
              <a:rPr lang="th-TH" b="1" dirty="0" smtClean="0">
                <a:solidFill>
                  <a:srgbClr val="002060"/>
                </a:solidFill>
              </a:rPr>
              <a:t>  ในการชันสูตรพลิกศพ ในที่เกิดเหตุหรือที่พบศพให้เบิกจ่ายค่าตอบแทนจาก </a:t>
            </a:r>
            <a:r>
              <a:rPr lang="th-TH" b="1" u="sng" dirty="0" smtClean="0">
                <a:solidFill>
                  <a:srgbClr val="FF0066"/>
                </a:solidFill>
              </a:rPr>
              <a:t>เงินบำรุง</a:t>
            </a:r>
          </a:p>
          <a:p>
            <a:pPr>
              <a:buNone/>
            </a:pPr>
            <a:r>
              <a:rPr lang="th-TH" b="1" dirty="0" smtClean="0"/>
              <a:t>  เนื่องจาก ไม่มีระเบียบของกระทรวงยุติธรรมรองรับให้สามารถเบิกจ่ายได้</a:t>
            </a:r>
            <a:endParaRPr lang="th-TH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428752"/>
          </a:xfrm>
          <a:solidFill>
            <a:srgbClr val="FF0066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แนวทางจัดสรรงบประมาณค่าตอบแทนชันสูตรพลิกศพ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28" y="1714488"/>
            <a:ext cx="7498080" cy="4800600"/>
          </a:xfrm>
          <a:solidFill>
            <a:schemeClr val="accent2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th-TH" sz="4000" b="1" dirty="0" smtClean="0"/>
              <a:t>ได้รับจากสำนักงานปลัดกระทรวงสาธารณสุข </a:t>
            </a:r>
          </a:p>
          <a:p>
            <a:pPr>
              <a:buNone/>
            </a:pPr>
            <a:r>
              <a:rPr lang="th-TH" sz="4000" b="1" dirty="0" smtClean="0"/>
              <a:t>จำนวนเงิน 37,642,800 บาท</a:t>
            </a:r>
          </a:p>
          <a:p>
            <a:r>
              <a:rPr lang="th-TH" sz="4000" b="1" dirty="0" smtClean="0">
                <a:solidFill>
                  <a:srgbClr val="1B1678"/>
                </a:solidFill>
              </a:rPr>
              <a:t>จัดสรร 2 งวด</a:t>
            </a:r>
            <a:endParaRPr lang="th-TH" sz="4000" b="1" dirty="0">
              <a:solidFill>
                <a:srgbClr val="1B167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428752"/>
          </a:xfrm>
          <a:solidFill>
            <a:srgbClr val="00B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แนวทางจัดสรรงบประมาณค่าตอบแทนชันสูตรพลิกศพ </a:t>
            </a:r>
            <a:r>
              <a:rPr lang="th-TH" sz="4400" b="1" dirty="0" smtClean="0">
                <a:solidFill>
                  <a:schemeClr val="bg1"/>
                </a:solidFill>
              </a:rPr>
              <a:t>งวดที่ 1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28" y="1714488"/>
            <a:ext cx="7498080" cy="4800600"/>
          </a:xfr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r>
              <a:rPr lang="th-TH" dirty="0" smtClean="0">
                <a:solidFill>
                  <a:srgbClr val="000000"/>
                </a:solidFill>
              </a:rPr>
              <a:t>จัดสรรให้แก่ </a:t>
            </a:r>
            <a:r>
              <a:rPr lang="th-TH" b="1" dirty="0" smtClean="0">
                <a:solidFill>
                  <a:srgbClr val="FF0000"/>
                </a:solidFill>
              </a:rPr>
              <a:t>โรงพยาบาลศูนย์ โรงพยาบาลทั่วไป</a:t>
            </a:r>
            <a:r>
              <a:rPr lang="th-TH" dirty="0" smtClean="0">
                <a:solidFill>
                  <a:srgbClr val="000000"/>
                </a:solidFill>
              </a:rPr>
              <a:t>และ</a:t>
            </a:r>
            <a:r>
              <a:rPr lang="th-TH" b="1" dirty="0" smtClean="0">
                <a:solidFill>
                  <a:srgbClr val="FF0000"/>
                </a:solidFill>
              </a:rPr>
              <a:t>โรงพยาบาลชุมชน </a:t>
            </a:r>
            <a:r>
              <a:rPr lang="th-TH" dirty="0" smtClean="0">
                <a:solidFill>
                  <a:srgbClr val="000000"/>
                </a:solidFill>
              </a:rPr>
              <a:t>จำแนกตามศูนย์ต้นทุนของหน่วยงาน          ที่เบิกจ่าย (โรงพยาบาลชุมชนได้รวมตั้งไว้ที่สำนักงานสาธารณสุขจังหวัด) </a:t>
            </a:r>
          </a:p>
          <a:p>
            <a:r>
              <a:rPr lang="th-TH" dirty="0" smtClean="0">
                <a:solidFill>
                  <a:srgbClr val="000000"/>
                </a:solidFill>
              </a:rPr>
              <a:t>งวดที่ 1 นำข้อมูลจาก</a:t>
            </a:r>
            <a:r>
              <a:rPr lang="th-TH" b="1" dirty="0" smtClean="0">
                <a:solidFill>
                  <a:srgbClr val="FF0000"/>
                </a:solidFill>
              </a:rPr>
              <a:t>โปรแกรมงานชันสูตรพลิกศพ </a:t>
            </a:r>
            <a:r>
              <a:rPr lang="th-TH" dirty="0" smtClean="0">
                <a:solidFill>
                  <a:srgbClr val="000000"/>
                </a:solidFill>
              </a:rPr>
              <a:t>บน </a:t>
            </a:r>
            <a:r>
              <a:rPr lang="en-US" dirty="0" smtClean="0">
                <a:solidFill>
                  <a:srgbClr val="000000"/>
                </a:solidFill>
              </a:rPr>
              <a:t>website 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r>
              <a:rPr lang="th-TH" dirty="0" smtClean="0">
                <a:solidFill>
                  <a:srgbClr val="FF0000"/>
                </a:solidFill>
              </a:rPr>
              <a:t>  </a:t>
            </a:r>
            <a:r>
              <a:rPr lang="en-US" u="sng" dirty="0" smtClean="0">
                <a:solidFill>
                  <a:srgbClr val="FF0000"/>
                </a:solidFill>
                <a:hlinkClick r:id="rId2"/>
              </a:rPr>
              <a:t>https://www.phdb.moph.go.th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th-TH" dirty="0" smtClean="0">
                <a:solidFill>
                  <a:srgbClr val="FF0000"/>
                </a:solidFill>
              </a:rPr>
              <a:t>   </a:t>
            </a:r>
            <a:r>
              <a:rPr lang="th-TH" dirty="0" smtClean="0">
                <a:solidFill>
                  <a:srgbClr val="000000"/>
                </a:solidFill>
              </a:rPr>
              <a:t>กองบริหารการสาธารณสุข สำนักงานปลัดกระทรวงสาธารณสุข  ในปีงบประมาณ </a:t>
            </a:r>
            <a:r>
              <a:rPr lang="en-US" dirty="0" smtClean="0">
                <a:solidFill>
                  <a:srgbClr val="000000"/>
                </a:solidFill>
              </a:rPr>
              <a:t>2559</a:t>
            </a:r>
            <a:r>
              <a:rPr lang="th-TH" dirty="0" smtClean="0">
                <a:solidFill>
                  <a:srgbClr val="000000"/>
                </a:solidFill>
              </a:rPr>
              <a:t>  (เดือนตุลาคม </a:t>
            </a:r>
            <a:r>
              <a:rPr lang="en-US" dirty="0" smtClean="0">
                <a:solidFill>
                  <a:srgbClr val="000000"/>
                </a:solidFill>
              </a:rPr>
              <a:t>2558</a:t>
            </a:r>
            <a:r>
              <a:rPr lang="th-TH" dirty="0" smtClean="0">
                <a:solidFill>
                  <a:srgbClr val="000000"/>
                </a:solidFill>
              </a:rPr>
              <a:t>-กันยายน </a:t>
            </a:r>
            <a:r>
              <a:rPr lang="en-US" dirty="0" smtClean="0">
                <a:solidFill>
                  <a:srgbClr val="000000"/>
                </a:solidFill>
              </a:rPr>
              <a:t>2559</a:t>
            </a:r>
            <a:r>
              <a:rPr lang="th-TH" dirty="0" smtClean="0">
                <a:solidFill>
                  <a:srgbClr val="000000"/>
                </a:solidFill>
              </a:rPr>
              <a:t>)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th-TH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5254" t="11438" r="6750" b="8829"/>
          <a:stretch>
            <a:fillRect/>
          </a:stretch>
        </p:blipFill>
        <p:spPr bwMode="auto">
          <a:xfrm>
            <a:off x="539552" y="620688"/>
            <a:ext cx="819824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วงรี 4"/>
          <p:cNvSpPr/>
          <p:nvPr/>
        </p:nvSpPr>
        <p:spPr>
          <a:xfrm>
            <a:off x="2555776" y="3573016"/>
            <a:ext cx="1656184" cy="18722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5807" t="10454" r="6750" b="6250"/>
          <a:stretch>
            <a:fillRect/>
          </a:stretch>
        </p:blipFill>
        <p:spPr bwMode="auto">
          <a:xfrm>
            <a:off x="395536" y="476672"/>
            <a:ext cx="835292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วงรี 5"/>
          <p:cNvSpPr/>
          <p:nvPr/>
        </p:nvSpPr>
        <p:spPr>
          <a:xfrm>
            <a:off x="2411760" y="3645024"/>
            <a:ext cx="1800200" cy="1656184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5254" t="12422" r="6750" b="6250"/>
          <a:stretch>
            <a:fillRect/>
          </a:stretch>
        </p:blipFill>
        <p:spPr bwMode="auto">
          <a:xfrm>
            <a:off x="467544" y="332656"/>
            <a:ext cx="8460432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วงรี 4"/>
          <p:cNvSpPr/>
          <p:nvPr/>
        </p:nvSpPr>
        <p:spPr>
          <a:xfrm>
            <a:off x="827584" y="4365104"/>
            <a:ext cx="1800200" cy="864096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t="11438" r="1216" b="17688"/>
          <a:stretch>
            <a:fillRect/>
          </a:stretch>
        </p:blipFill>
        <p:spPr bwMode="auto">
          <a:xfrm>
            <a:off x="395536" y="548680"/>
            <a:ext cx="860444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498080" cy="1131910"/>
          </a:xfr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th-TH" sz="7200" b="1" dirty="0" smtClean="0">
                <a:solidFill>
                  <a:srgbClr val="1B1678"/>
                </a:solidFill>
              </a:rPr>
              <a:t>การส่งข้อมูล ปี 59</a:t>
            </a:r>
            <a:endParaRPr lang="th-TH" sz="7200" b="1" dirty="0">
              <a:solidFill>
                <a:srgbClr val="1B1678"/>
              </a:solidFill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285852" y="4786322"/>
            <a:ext cx="7498080" cy="170341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anchor="ctr">
            <a:noAutofit/>
          </a:bodyPr>
          <a:lstStyle/>
          <a:p>
            <a:pPr algn="ctr"/>
            <a:r>
              <a:rPr lang="th-TH" sz="4400" dirty="0" smtClean="0">
                <a:latin typeface="Arial" pitchFamily="34" charset="0"/>
              </a:rPr>
              <a:t>โดยจัดสรรตามข้อมูลดังกล่าว และปรับลดตามสัดส่วนงบประมาณที่ได้รับในงวดที่ 1</a:t>
            </a:r>
            <a:endParaRPr lang="en-US" sz="4400" dirty="0" smtClean="0">
              <a:latin typeface="Arial" pitchFamily="34" charset="0"/>
            </a:endParaRPr>
          </a:p>
        </p:txBody>
      </p:sp>
      <p:graphicFrame>
        <p:nvGraphicFramePr>
          <p:cNvPr id="6" name="ตัวยึดเนื้อหา 5"/>
          <p:cNvGraphicFramePr>
            <a:graphicFrameLocks noGrp="1"/>
          </p:cNvGraphicFramePr>
          <p:nvPr>
            <p:ph idx="1"/>
          </p:nvPr>
        </p:nvGraphicFramePr>
        <p:xfrm>
          <a:off x="1214414" y="1500174"/>
          <a:ext cx="7500989" cy="2928958"/>
        </p:xfrm>
        <a:graphic>
          <a:graphicData uri="http://schemas.openxmlformats.org/drawingml/2006/table">
            <a:tbl>
              <a:tblPr/>
              <a:tblGrid>
                <a:gridCol w="1958386"/>
                <a:gridCol w="1531401"/>
                <a:gridCol w="1794161"/>
                <a:gridCol w="2217041"/>
              </a:tblGrid>
              <a:tr h="7898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ประเภท รพ.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จำนวน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โรงพยาบาล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ส่งข้อมูล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ร้อยละ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214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Times New Roman"/>
                          <a:ea typeface="Times New Roman"/>
                          <a:cs typeface="+mj-cs"/>
                        </a:rPr>
                        <a:t>โรงพยาบาลศูนย์</a:t>
                      </a:r>
                      <a:endParaRPr lang="en-US" sz="1800" b="1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Times New Roman"/>
                          <a:ea typeface="Times New Roman"/>
                          <a:cs typeface="+mj-cs"/>
                        </a:rPr>
                        <a:t>33</a:t>
                      </a:r>
                      <a:endParaRPr lang="en-US" sz="1800" b="1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33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100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9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Times New Roman"/>
                          <a:ea typeface="Times New Roman"/>
                          <a:cs typeface="+mj-cs"/>
                        </a:rPr>
                        <a:t>โรงพยาบาลทั่วไป</a:t>
                      </a:r>
                      <a:endParaRPr lang="en-US" sz="1800" b="1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PSK"/>
                          <a:ea typeface="Times New Roman"/>
                          <a:cs typeface="+mj-cs"/>
                        </a:rPr>
                        <a:t>83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PSK"/>
                          <a:ea typeface="Times New Roman"/>
                          <a:cs typeface="+mj-cs"/>
                        </a:rPr>
                        <a:t>83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imes New Roman"/>
                          <a:ea typeface="Times New Roman"/>
                          <a:cs typeface="+mj-cs"/>
                        </a:rPr>
                        <a:t>100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9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Times New Roman"/>
                          <a:ea typeface="Times New Roman"/>
                          <a:cs typeface="+mj-cs"/>
                        </a:rPr>
                        <a:t>โรงพยาบาลชุมชน</a:t>
                      </a:r>
                      <a:endParaRPr lang="en-US" sz="1800" b="1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H SarabunPSK"/>
                          <a:ea typeface="Times New Roman"/>
                          <a:cs typeface="+mj-cs"/>
                        </a:rPr>
                        <a:t>780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imes New Roman"/>
                          <a:ea typeface="Times New Roman"/>
                          <a:cs typeface="+mj-cs"/>
                        </a:rPr>
                        <a:t>608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imes New Roman"/>
                          <a:ea typeface="Times New Roman"/>
                          <a:cs typeface="+mj-cs"/>
                        </a:rPr>
                        <a:t>77.94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รวม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+mj-cs"/>
                        </a:rPr>
                        <a:t>896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imes New Roman"/>
                          <a:ea typeface="Times New Roman"/>
                          <a:cs typeface="+mj-cs"/>
                        </a:rPr>
                        <a:t>724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smtClean="0">
                          <a:latin typeface="Times New Roman"/>
                          <a:ea typeface="Times New Roman"/>
                          <a:cs typeface="+mj-cs"/>
                        </a:rPr>
                        <a:t>80.80</a:t>
                      </a:r>
                      <a:endParaRPr lang="en-US" sz="1800" b="1" dirty="0">
                        <a:latin typeface="Times New Roman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ตัวอย่างการจัดสรรค่าตอบแทนชันสูตรพลิกศพ</a:t>
            </a:r>
            <a:endParaRPr lang="th-TH" b="1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251520" y="1340769"/>
          <a:ext cx="8640960" cy="3917997"/>
        </p:xfrm>
        <a:graphic>
          <a:graphicData uri="http://schemas.openxmlformats.org/drawingml/2006/table">
            <a:tbl>
              <a:tblPr/>
              <a:tblGrid>
                <a:gridCol w="650352"/>
                <a:gridCol w="933824"/>
                <a:gridCol w="830852"/>
                <a:gridCol w="844665"/>
                <a:gridCol w="844665"/>
                <a:gridCol w="729663"/>
                <a:gridCol w="793113"/>
                <a:gridCol w="602766"/>
                <a:gridCol w="808974"/>
                <a:gridCol w="737990"/>
                <a:gridCol w="864096"/>
              </a:tblGrid>
              <a:tr h="1400651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ลำดับ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บุคลากร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1.จำนวนครั้งในที่เกิดเหตุ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อัตรา(บาท) 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2.ตรวจสภาพศพภายนอก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อัตรา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3.ผ่าพิสูจน์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ภายใน</a:t>
                      </a:r>
                    </a:p>
                    <a:p>
                      <a:pPr algn="ctr" fontAlgn="t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ศพ  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อัตรา(บาท) 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4.ผ่าและตัดตรวจชิ้น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เนื้อ</a:t>
                      </a:r>
                    </a:p>
                    <a:p>
                      <a:pPr algn="ctr" fontAlgn="t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ศพ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อัตรา(บาท) 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รวมเงิน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47620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1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รพ.ที่</a:t>
                      </a:r>
                      <a:r>
                        <a:rPr lang="th-TH" sz="2400" b="1" i="0" u="none" strike="noStrike" dirty="0">
                          <a:solidFill>
                            <a:srgbClr val="FF0066"/>
                          </a:solidFill>
                          <a:latin typeface="Cordia New (เนื้อความ)"/>
                        </a:rPr>
                        <a:t>มี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แพทย์นิติเวช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 100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1,200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100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750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50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1,500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 80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3,000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510,000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0066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2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รพ.ที่</a:t>
                      </a:r>
                      <a:r>
                        <a:rPr lang="th-TH" sz="2400" b="1" i="0" u="none" strike="noStrike" dirty="0">
                          <a:solidFill>
                            <a:srgbClr val="FF0066"/>
                          </a:solidFill>
                          <a:latin typeface="Cordia New (เนื้อความ)"/>
                        </a:rPr>
                        <a:t>ไม่มี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แพทย์นิติเวช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 100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800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   100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500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  </a:t>
                      </a:r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- 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1,000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 </a:t>
                      </a:r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-  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400" b="1" i="0" u="none" strike="noStrike" dirty="0" smtClean="0">
                        <a:solidFill>
                          <a:srgbClr val="000000"/>
                        </a:solidFill>
                        <a:latin typeface="Cordia New (เนื้อความ)"/>
                      </a:endParaRPr>
                    </a:p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2,000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Cordia New (เนื้อความ)"/>
                        </a:rPr>
                        <a:t>        130,000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th-TH" b="1" dirty="0" smtClean="0"/>
              <a:t>หน่วยงานที่ไม่ได้รับการจัดสรรงบประมาณ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สำนักงานสาธารณสุขจังหวัดสมุทรสาคร</a:t>
            </a:r>
          </a:p>
          <a:p>
            <a:r>
              <a:rPr lang="th-TH" b="1" dirty="0" smtClean="0"/>
              <a:t>สำนักงานสาธารณสุขจังหวัดนนทบุรี</a:t>
            </a:r>
            <a:endParaRPr lang="en-US" b="1" dirty="0" smtClean="0"/>
          </a:p>
          <a:p>
            <a:r>
              <a:rPr lang="th-TH" b="1" dirty="0" smtClean="0"/>
              <a:t>โรงพยาบาลพระนั่งเกล้า จังหวัดนนทบุรี</a:t>
            </a:r>
            <a:endParaRPr lang="en-US" b="1" dirty="0" smtClean="0"/>
          </a:p>
          <a:p>
            <a:r>
              <a:rPr lang="th-TH" b="1" dirty="0" smtClean="0"/>
              <a:t> โรงพยาบาลเทพรัตน์นครราชสีมา จังหวัดนครราชสีมา </a:t>
            </a:r>
          </a:p>
          <a:p>
            <a:r>
              <a:rPr lang="th-TH" b="1" dirty="0" smtClean="0"/>
              <a:t> โรงพยาบาล ๕๐ พรรษา มหา</a:t>
            </a:r>
            <a:r>
              <a:rPr lang="th-TH" b="1" dirty="0" err="1" smtClean="0"/>
              <a:t>วชิรา</a:t>
            </a:r>
            <a:r>
              <a:rPr lang="th-TH" b="1" dirty="0" smtClean="0"/>
              <a:t>ลง</a:t>
            </a:r>
            <a:r>
              <a:rPr lang="th-TH" b="1" dirty="0" err="1" smtClean="0"/>
              <a:t>กรณ์</a:t>
            </a:r>
            <a:r>
              <a:rPr lang="th-TH" b="1" dirty="0" smtClean="0"/>
              <a:t> จังหวัดอุบลราชธานี</a:t>
            </a:r>
          </a:p>
          <a:p>
            <a:r>
              <a:rPr lang="th-TH" b="1" dirty="0" smtClean="0"/>
              <a:t>โรงพยาบาลชุมชนบางแห่งที่ไม่ทำการ</a:t>
            </a:r>
            <a:r>
              <a:rPr lang="th-TH" b="1" dirty="0" err="1" smtClean="0"/>
              <a:t>บันทึกขัอ</a:t>
            </a:r>
            <a:r>
              <a:rPr lang="th-TH" b="1" dirty="0" smtClean="0"/>
              <a:t>มูลในโปรแกรมงานชันสูตรพลิกศพ</a:t>
            </a:r>
            <a:endParaRPr lang="en-US" b="1" dirty="0" smtClean="0"/>
          </a:p>
          <a:p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/>
            <a:r>
              <a:rPr lang="th-TH" b="1" dirty="0" smtClean="0"/>
              <a:t>กฎหมาย/ระเบียบที่เกี่ยวข้อง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</a:rPr>
              <a:t>1.ประมวลกฎหมายวิธีพิจารณาความอาญา หมวด 2  การชันสูตรพลิกศพ </a:t>
            </a:r>
          </a:p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</a:rPr>
              <a:t>2.พระราชบัญญัติแก้ไขเพิ่มเติมประมวลกฎหมายวิธีพิจารณาความอาญา (ฉบับที่ 21) พ.ศ.2542</a:t>
            </a:r>
          </a:p>
          <a:p>
            <a:pPr>
              <a:buNone/>
            </a:pPr>
            <a:r>
              <a:rPr lang="th-TH" b="1" dirty="0" smtClean="0"/>
              <a:t>กำหนดให้แพทย์ตามลำดับต่อไปนี้ ออกชันสูตรพลิกศพ</a:t>
            </a:r>
          </a:p>
          <a:p>
            <a:pPr>
              <a:buNone/>
            </a:pPr>
            <a:r>
              <a:rPr lang="th-TH" b="1" dirty="0" smtClean="0"/>
              <a:t>	1.แพทย์สาขานิติเวชศาสตร์</a:t>
            </a:r>
          </a:p>
          <a:p>
            <a:pPr>
              <a:buNone/>
            </a:pPr>
            <a:r>
              <a:rPr lang="th-TH" b="1" dirty="0" smtClean="0"/>
              <a:t>	2.แพทย์ประจำโรงพยาบาลของรัฐ</a:t>
            </a:r>
          </a:p>
          <a:p>
            <a:pPr>
              <a:buNone/>
            </a:pPr>
            <a:r>
              <a:rPr lang="th-TH" b="1" dirty="0" smtClean="0"/>
              <a:t>	3.แพทย์ประจำสำนักงานสาธารณสุขจังหวัด</a:t>
            </a:r>
          </a:p>
          <a:p>
            <a:pPr>
              <a:buNone/>
            </a:pPr>
            <a:r>
              <a:rPr lang="th-TH" b="1" dirty="0" smtClean="0"/>
              <a:t>	4.แพทย์ประจำโรงพยาบาลเอกชนหรือแพทย์ที่ขึ้นทะเบียนเป็นแพทย์อาสาสมัครในการชันสูตรพลิกศพ</a:t>
            </a:r>
          </a:p>
          <a:p>
            <a:pPr>
              <a:buNone/>
            </a:pPr>
            <a:endParaRPr lang="th-TH" b="1" dirty="0" smtClean="0"/>
          </a:p>
          <a:p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0066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บุคลากรที่สามารถเบิกจ่ายค่าตอบแทน</a:t>
            </a:r>
            <a:br>
              <a:rPr lang="th-T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th-T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การปฏิบัติงานชันสูตรพลิกศพ </a:t>
            </a:r>
            <a:endParaRPr lang="th-TH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r>
              <a:rPr lang="th-TH" b="1" dirty="0" smtClean="0"/>
              <a:t> </a:t>
            </a:r>
            <a:r>
              <a:rPr lang="th-TH" b="1" dirty="0" smtClean="0">
                <a:solidFill>
                  <a:srgbClr val="FF0000"/>
                </a:solidFill>
              </a:rPr>
              <a:t>แพทย์</a:t>
            </a:r>
            <a:r>
              <a:rPr lang="th-TH" b="1" dirty="0" smtClean="0"/>
              <a:t>ตามประมวลกฎหมายวิธีพิจารณาความอาญา หมวด 2 การชันสูตรพลิกศพ </a:t>
            </a:r>
            <a:endParaRPr lang="en-US" b="1" dirty="0" smtClean="0"/>
          </a:p>
          <a:p>
            <a:r>
              <a:rPr lang="th-TH" b="1" dirty="0" smtClean="0"/>
              <a:t> </a:t>
            </a:r>
            <a:r>
              <a:rPr lang="th-TH" b="1" dirty="0" smtClean="0">
                <a:solidFill>
                  <a:srgbClr val="FF0000"/>
                </a:solidFill>
              </a:rPr>
              <a:t>เจ้าหน้าที่ที่ผ่านการอบรมทางนิติเวชศาสตร์</a:t>
            </a:r>
            <a:r>
              <a:rPr lang="th-TH" b="1" dirty="0" smtClean="0"/>
              <a:t>และได้รับมอบหมายจากแพทย์ให้ออกปฏิบัติงานชันสูตรพลิกศพในที่เกิดเหตุ/ที่พบศพ ตามพระราชบัญญัติว่าด้วยการมอบหมายให้เจ้าหน้าที่ไปร่วมชันสูตรพลิกศพ ตามมาตรา 148(3) (4) และ (5) แห่งประมวลกฎหมายวิธีพิจารณาความอาญา พ.ศ.2550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</a:rPr>
              <a:t>ระยะเวลาการเบิกจ่ายงบประมาณ</a:t>
            </a:r>
            <a:endParaRPr lang="th-TH" sz="4800" b="1" dirty="0">
              <a:solidFill>
                <a:srgbClr val="00206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45920" y="1857364"/>
            <a:ext cx="6569418" cy="2928958"/>
          </a:xfrm>
        </p:spPr>
        <p:txBody>
          <a:bodyPr/>
          <a:lstStyle/>
          <a:p>
            <a:r>
              <a:rPr lang="th-TH" b="1" dirty="0" smtClean="0"/>
              <a:t>สามารถเบิกจ่าย ในปีงบประมาณ 2561                               (เดือนตุลาคม 2560 </a:t>
            </a:r>
            <a:r>
              <a:rPr lang="en-US" b="1" dirty="0" smtClean="0"/>
              <a:t>–</a:t>
            </a:r>
            <a:r>
              <a:rPr lang="th-TH" b="1" dirty="0" smtClean="0"/>
              <a:t> เดือนกันยายน 2561) 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1B1678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</a:rPr>
              <a:t>การจัดสรรงบประมาณ งวด 2</a:t>
            </a:r>
            <a:endParaRPr lang="th-TH" sz="5400" b="1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28" y="1500174"/>
            <a:ext cx="7498080" cy="4800600"/>
          </a:xfrm>
        </p:spPr>
        <p:txBody>
          <a:bodyPr>
            <a:normAutofit fontScale="92500" lnSpcReduction="20000"/>
          </a:bodyPr>
          <a:lstStyle/>
          <a:p>
            <a:r>
              <a:rPr lang="th-TH" b="1" dirty="0" smtClean="0"/>
              <a:t>กองบริหารการสาธารณสุขจะส่ง</a:t>
            </a:r>
            <a:r>
              <a:rPr lang="th-TH" b="1" u="sng" dirty="0" smtClean="0">
                <a:solidFill>
                  <a:srgbClr val="FF0000"/>
                </a:solidFill>
              </a:rPr>
              <a:t>หนังสือติดตามการใช้จ่ายงบประมาณค่าตอบแทนชันสูตรพลิกศพ งวด 1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/>
              <a:t>ประมาณเดือนกุมภาพันธ์-เดือนมีนาคม 2561 เพื่อรวบรวมข้อมูลประกอบหลักเกณฑ์จัดสรรงบประมาณ งวดที่ 2 </a:t>
            </a:r>
          </a:p>
          <a:p>
            <a:r>
              <a:rPr lang="th-TH" b="1" dirty="0" smtClean="0"/>
              <a:t>หากหน่วยงานใด รายงานว่า</a:t>
            </a:r>
            <a:r>
              <a:rPr lang="th-TH" b="1" dirty="0" smtClean="0">
                <a:solidFill>
                  <a:srgbClr val="FF0000"/>
                </a:solidFill>
              </a:rPr>
              <a:t>เบิกจ่ายงบประมาณหมด หรือใช้มากกว่าร้อยละ 50</a:t>
            </a:r>
            <a:r>
              <a:rPr lang="th-TH" b="1" dirty="0" smtClean="0"/>
              <a:t> จะมีการจัดสรรงบประมาณเพิ่มเติมงวดที่ 2 โดยคำนวณเงินที่ควรได้รับ</a:t>
            </a:r>
          </a:p>
          <a:p>
            <a:r>
              <a:rPr lang="th-TH" b="1" dirty="0" smtClean="0"/>
              <a:t>หากหน่วยงานใด รายงานว่า</a:t>
            </a:r>
            <a:r>
              <a:rPr lang="th-TH" b="1" dirty="0" smtClean="0">
                <a:solidFill>
                  <a:srgbClr val="FF0000"/>
                </a:solidFill>
              </a:rPr>
              <a:t>ยังไม่ได้เบิกงบประมาณหรือเบิกน้อยกว่าร้อยละ 50</a:t>
            </a:r>
            <a:r>
              <a:rPr lang="th-TH" b="1" dirty="0" smtClean="0"/>
              <a:t> อาจจะไม่ได้รับจัดสรรเพิ่มเติมในงวดที่ 2</a:t>
            </a:r>
          </a:p>
          <a:p>
            <a:r>
              <a:rPr lang="th-TH" b="1" dirty="0" smtClean="0">
                <a:solidFill>
                  <a:srgbClr val="1B1678"/>
                </a:solidFill>
              </a:rPr>
              <a:t>หากงบประมาณที่ได้รับทั้ง 2 งวด ไม่เพียงพอ ให้เบิกจ่ายจากเงินบำรุง </a:t>
            </a:r>
            <a:endParaRPr lang="th-TH" b="1" dirty="0">
              <a:solidFill>
                <a:srgbClr val="1B167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35608" y="2857496"/>
            <a:ext cx="7498080" cy="3390904"/>
          </a:xfrm>
        </p:spPr>
        <p:txBody>
          <a:bodyPr/>
          <a:lstStyle/>
          <a:p>
            <a:r>
              <a:rPr lang="th-TH" dirty="0" smtClean="0"/>
              <a:t>นางกนกนาค หงสกุล  081-3764517 , 02-5901741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kanoknach@gmail.com</a:t>
            </a:r>
            <a:endParaRPr lang="th-TH" dirty="0">
              <a:latin typeface="Arial" panose="020B0604020202020204" pitchFamily="34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571736" y="714356"/>
            <a:ext cx="46805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8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ขอบคุณค่ะ</a:t>
            </a:r>
            <a:endParaRPr lang="th-TH" sz="8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03648" y="476672"/>
            <a:ext cx="7498080" cy="46085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2800" b="1" dirty="0" smtClean="0">
                <a:solidFill>
                  <a:srgbClr val="002060"/>
                </a:solidFill>
              </a:rPr>
              <a:t>3.พระราชบัญญัติว่าด้วยการมอบหมายให้เจ้าหน้าที่ไปร่วมชันสูตรพลิกศพ ตามมาตรา 148(3) (4) และ (5) แห่งประมวลกฎหมายวิธีพิจารณาความอาญา พ.ศ.2550 </a:t>
            </a:r>
          </a:p>
          <a:p>
            <a:pPr>
              <a:buNone/>
            </a:pPr>
            <a:r>
              <a:rPr lang="th-TH" sz="2800" b="1" dirty="0" smtClean="0">
                <a:solidFill>
                  <a:srgbClr val="FF0000"/>
                </a:solidFill>
              </a:rPr>
              <a:t>   กำหนดว่า หากแพทย์มีเหตุจำเป็น สามารถมอบหมายเจ้าหน้าที       ที่ผ่านการอบรมทางนิติเวชศาสตร์ สามารถออกชันสูตรพลิกศพ   ในที่พบศพ ในสาเหตุการตายตามมาตรา 148 ดังนี้</a:t>
            </a:r>
          </a:p>
          <a:p>
            <a:pPr>
              <a:buNone/>
            </a:pPr>
            <a:r>
              <a:rPr lang="th-TH" sz="2800" b="1" dirty="0" smtClean="0">
                <a:solidFill>
                  <a:srgbClr val="FF0000"/>
                </a:solidFill>
              </a:rPr>
              <a:t>		</a:t>
            </a:r>
            <a:r>
              <a:rPr lang="th-TH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1</a:t>
            </a:r>
            <a:r>
              <a:rPr lang="th-TH" sz="2800" b="1" dirty="0" smtClean="0">
                <a:solidFill>
                  <a:srgbClr val="FF0000"/>
                </a:solidFill>
              </a:rPr>
              <a:t>) ฆ่าตัวตาย		</a:t>
            </a:r>
            <a:r>
              <a:rPr lang="th-TH" sz="2800" b="1" dirty="0">
                <a:solidFill>
                  <a:srgbClr val="FF0000"/>
                </a:solidFill>
              </a:rPr>
              <a:t> (4) </a:t>
            </a:r>
            <a:r>
              <a:rPr lang="th-TH" sz="2800" b="1" dirty="0" smtClean="0">
                <a:solidFill>
                  <a:srgbClr val="FF0000"/>
                </a:solidFill>
              </a:rPr>
              <a:t>ตายโดยอุบัติเหตุ</a:t>
            </a:r>
            <a:endParaRPr lang="th-TH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h-TH" sz="2800" b="1" dirty="0">
                <a:solidFill>
                  <a:srgbClr val="FF0000"/>
                </a:solidFill>
              </a:rPr>
              <a:t>	</a:t>
            </a:r>
            <a:r>
              <a:rPr lang="th-TH" sz="2800" b="1" dirty="0" smtClean="0">
                <a:solidFill>
                  <a:srgbClr val="FF0000"/>
                </a:solidFill>
              </a:rPr>
              <a:t>	(</a:t>
            </a:r>
            <a:r>
              <a:rPr lang="en-US" sz="2800" b="1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2</a:t>
            </a:r>
            <a:r>
              <a:rPr lang="th-TH" sz="2800" b="1" dirty="0" smtClean="0">
                <a:solidFill>
                  <a:srgbClr val="FF0000"/>
                </a:solidFill>
              </a:rPr>
              <a:t>) ถูกผู้อื่นทำให้ตาย	</a:t>
            </a:r>
            <a:r>
              <a:rPr lang="th-TH" sz="2800" b="1" dirty="0">
                <a:solidFill>
                  <a:srgbClr val="FF0000"/>
                </a:solidFill>
              </a:rPr>
              <a:t> (5) </a:t>
            </a:r>
            <a:r>
              <a:rPr lang="th-TH" sz="2800" b="1" dirty="0" smtClean="0">
                <a:solidFill>
                  <a:srgbClr val="FF0000"/>
                </a:solidFill>
              </a:rPr>
              <a:t>ตายโดยยังมิปรากฏเหตุ</a:t>
            </a:r>
          </a:p>
          <a:p>
            <a:pPr>
              <a:buNone/>
            </a:pPr>
            <a:r>
              <a:rPr lang="th-TH" sz="2800" b="1" dirty="0">
                <a:solidFill>
                  <a:srgbClr val="FF0000"/>
                </a:solidFill>
              </a:rPr>
              <a:t>	</a:t>
            </a:r>
            <a:r>
              <a:rPr lang="th-TH" sz="2800" b="1" dirty="0" smtClean="0">
                <a:solidFill>
                  <a:srgbClr val="FF0000"/>
                </a:solidFill>
              </a:rPr>
              <a:t>	(</a:t>
            </a:r>
            <a:r>
              <a:rPr lang="th-TH" sz="2800" b="1" dirty="0">
                <a:solidFill>
                  <a:srgbClr val="FF0000"/>
                </a:solidFill>
              </a:rPr>
              <a:t>3) </a:t>
            </a:r>
            <a:r>
              <a:rPr lang="th-TH" sz="2800" b="1" dirty="0" smtClean="0">
                <a:solidFill>
                  <a:srgbClr val="FF0000"/>
                </a:solidFill>
              </a:rPr>
              <a:t>ถูกสัตว์ทำร้ายตาย</a:t>
            </a:r>
          </a:p>
          <a:p>
            <a:pPr>
              <a:buNone/>
            </a:pPr>
            <a:r>
              <a:rPr lang="th-TH" sz="2800" b="1" dirty="0" smtClean="0">
                <a:solidFill>
                  <a:srgbClr val="FF0000"/>
                </a:solidFill>
              </a:rPr>
              <a:t>				</a:t>
            </a:r>
          </a:p>
          <a:p>
            <a:pPr>
              <a:buNone/>
            </a:pPr>
            <a:r>
              <a:rPr lang="th-TH" sz="2800" b="1" dirty="0" smtClean="0"/>
              <a:t>สิ้นสุดระยะเวลาดำเนินงาน วันที่ 31 ธันวาคม 2560</a:t>
            </a:r>
          </a:p>
          <a:p>
            <a:pPr>
              <a:buNone/>
            </a:pPr>
            <a:r>
              <a:rPr lang="th-TH" sz="2800" b="1" dirty="0" smtClean="0">
                <a:solidFill>
                  <a:srgbClr val="FF0066"/>
                </a:solidFill>
              </a:rPr>
              <a:t>(กองบริหารการสาธารณสุขได้ประสานกับกระทรวงยุติธรรมดำเนินการขยายเวลา ไปจนถึง วันที่ 31 ธันวาคม 2565 )</a:t>
            </a:r>
          </a:p>
          <a:p>
            <a:endParaRPr lang="th-TH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259632" y="908720"/>
            <a:ext cx="749808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</a:rPr>
              <a:t>4.ระเบียบกระทรวงยุติธรรมว่าด้วยการจ่ายค่าตอบแทนหรือ       ค่าป่วยการ ค่าพาหนะเดินทางและค่าเช่าที่พักของแพทย์และเจ้าพนักงานผู้ได้ทำการชันสูตรพลิกศพ  ตามประมวลกฎหมายวิธีพิจารณาความอาญา มาตรา 150 พ.ศ.2543</a:t>
            </a:r>
          </a:p>
          <a:p>
            <a:pPr>
              <a:buNone/>
            </a:pPr>
            <a:r>
              <a:rPr lang="th-TH" b="1" dirty="0" smtClean="0">
                <a:solidFill>
                  <a:srgbClr val="1B1678"/>
                </a:solidFill>
              </a:rPr>
              <a:t>5.ระเบียบกระทรวงยุติธรรมว่าด้วยการจ่ายค่าตอบแทนหรือ       ค่าป่วยการ ค่าพาหนะเดินทางและค่าเช่าที่พักของเจ้าหน้าที่ที่ได้รับมอบหมายจากแพทย์ให้ไปชันสูตร     พลิกศพในที่เกิดเหตุ ตามพระราชบัญญัติแก้ไขเพิ่มเติมประมวลกฎหมายวิธีพิจารณาความอาญา (ฉบับที่ 21) พ.ศ.2542 มาตรา 7 พ.ศ.2543</a:t>
            </a:r>
          </a:p>
          <a:p>
            <a:endParaRPr lang="th-TH" b="1" dirty="0" smtClean="0">
              <a:solidFill>
                <a:srgbClr val="FF0000"/>
              </a:solidFill>
            </a:endParaRP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786742" cy="1143000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rgbClr val="000000"/>
                </a:solidFill>
              </a:rPr>
              <a:t>อัตราค่าตอบแทนการปฏิบัติงานชันสูตรพลิกศพ</a:t>
            </a:r>
            <a:endParaRPr lang="th-TH" b="1" dirty="0">
              <a:solidFill>
                <a:srgbClr val="000000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1000100" y="1142984"/>
          <a:ext cx="7786742" cy="4464374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973519"/>
                <a:gridCol w="1975961"/>
                <a:gridCol w="1064523"/>
                <a:gridCol w="973519"/>
                <a:gridCol w="1399610"/>
                <a:gridCol w="1399610"/>
              </a:tblGrid>
              <a:tr h="36861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ลำดับ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บุคลากร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ในที่เกิดเหตุ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/1 ครั้ง (บาท)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ในโรงพยาบาล (บาท)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4744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ตรวจสภาพศพภายนอก /1 ศพ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ผ่าพิสูจน์ภายในศพ 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/1 ศพ 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ผ่าตรวจภายใน และตัดตรวจชิ้นเนื้อศพ 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/1 ศพ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7372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๑</a:t>
                      </a:r>
                      <a:endParaRPr lang="en-US" sz="1800" b="1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แพทย์ทางนิติเวชศาสตร์และพยาธิแพทย์*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1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,</a:t>
                      </a: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200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750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1,500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3,000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68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๒</a:t>
                      </a:r>
                      <a:endParaRPr lang="en-US" sz="1800" b="1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แพทย์ทั่วไป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800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500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1,000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2,000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7372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๓</a:t>
                      </a:r>
                      <a:endParaRPr lang="en-US" sz="1800" b="1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เจ้าหน้าที่ที่ผ่านการอบรมทางนิติเวชศาสตร์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800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-</a:t>
                      </a:r>
                      <a:endParaRPr lang="en-US" sz="2800" b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-</a:t>
                      </a:r>
                      <a:endParaRPr lang="en-US" sz="2800" b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0" dirty="0">
                          <a:solidFill>
                            <a:schemeClr val="tx1"/>
                          </a:solidFill>
                          <a:latin typeface="AngsanaUPC" pitchFamily="18" charset="-34"/>
                          <a:ea typeface="Times New Roman"/>
                          <a:cs typeface="AngsanaUPC" pitchFamily="18" charset="-34"/>
                        </a:rPr>
                        <a:t>-</a:t>
                      </a:r>
                      <a:endParaRPr lang="en-US" sz="2800" b="0" dirty="0">
                        <a:solidFill>
                          <a:schemeClr val="tx1"/>
                        </a:solidFill>
                        <a:latin typeface="AngsanaUPC" pitchFamily="18" charset="-34"/>
                        <a:ea typeface="Times New Roman"/>
                        <a:cs typeface="AngsanaUPC" pitchFamily="18" charset="-34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50800" prst="hardEdge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6052065"/>
            <a:ext cx="7037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IT๙" pitchFamily="34" charset="-34"/>
                <a:ea typeface="Times New Roman" pitchFamily="18" charset="0"/>
              </a:rPr>
              <a:t>พยาธิแพทย์*หมายความถึง พยาธิแพทย์ในสาขาพยาธิวิทยากายวิภาคหรือพยาธิวิทยาทั่วไป</a:t>
            </a:r>
            <a:endParaRPr kumimoji="0" lang="th-TH" sz="3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498080" cy="1143000"/>
          </a:xfrm>
          <a:solidFill>
            <a:srgbClr val="00B0F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/>
            <a:r>
              <a:rPr lang="th-TH" b="1" dirty="0" smtClean="0"/>
              <a:t>กฎหมาย/ระเบียบที่เกี่ยวข้อง (ต่อ)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331640" y="2057400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</a:rPr>
              <a:t>6.หลักเกณฑ์ วิธีการและเงื่อนไขการจ่ายเงินค่าตอบแทนแนบท้ายข้อบังคับกระทรวงสาธารณสุขว่าด้วยการจ่ายเงินค่าตอบแทนเจ้าหน้าที่ที่ปฏิบัติงานให้กับหน่วยบริการ     ในสังกัดกระทรวงสาธารณสุข (ฉบับที่ 5) พ.ศ.2552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4158" t="24414" r="25329" b="6250"/>
          <a:stretch>
            <a:fillRect/>
          </a:stretch>
        </p:blipFill>
        <p:spPr bwMode="auto">
          <a:xfrm>
            <a:off x="500034" y="285728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467" t="21282" r="26121" b="16704"/>
          <a:stretch>
            <a:fillRect/>
          </a:stretch>
        </p:blipFill>
        <p:spPr bwMode="auto">
          <a:xfrm>
            <a:off x="503040" y="404664"/>
            <a:ext cx="86409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6992" t="32281" r="27309" b="45079"/>
          <a:stretch>
            <a:fillRect/>
          </a:stretch>
        </p:blipFill>
        <p:spPr bwMode="auto">
          <a:xfrm>
            <a:off x="539552" y="4941168"/>
            <a:ext cx="854817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769" t="19313" r="32762" b="9813"/>
          <a:stretch>
            <a:fillRect/>
          </a:stretch>
        </p:blipFill>
        <p:spPr bwMode="auto">
          <a:xfrm>
            <a:off x="467544" y="186317"/>
            <a:ext cx="8280920" cy="641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963</Words>
  <Application>Microsoft Office PowerPoint</Application>
  <PresentationFormat>นำเสนอทางหน้าจอ (4:3)</PresentationFormat>
  <Paragraphs>151</Paragraphs>
  <Slides>23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10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23</vt:i4>
      </vt:variant>
    </vt:vector>
  </HeadingPairs>
  <TitlesOfParts>
    <vt:vector size="34" baseType="lpstr">
      <vt:lpstr>AngsanaUPC</vt:lpstr>
      <vt:lpstr>Arial</vt:lpstr>
      <vt:lpstr>Cordia New</vt:lpstr>
      <vt:lpstr>Cordia New (เนื้อความ)</vt:lpstr>
      <vt:lpstr>Gill Sans MT</vt:lpstr>
      <vt:lpstr>TH SarabunIT๙</vt:lpstr>
      <vt:lpstr>TH SarabunPSK</vt:lpstr>
      <vt:lpstr>Times New Roman</vt:lpstr>
      <vt:lpstr>Verdana</vt:lpstr>
      <vt:lpstr>Wingdings 2</vt:lpstr>
      <vt:lpstr>จุดที่สุด</vt:lpstr>
      <vt:lpstr>แนวทางจัดสรรงบประมาณ ค่าตอบแทนชันสูตรพลิกศพ  ปีงบประมาณ 2561</vt:lpstr>
      <vt:lpstr>กฎหมาย/ระเบียบที่เกี่ยวข้อง</vt:lpstr>
      <vt:lpstr>งานนำเสนอ PowerPoint</vt:lpstr>
      <vt:lpstr>งานนำเสนอ PowerPoint</vt:lpstr>
      <vt:lpstr>อัตราค่าตอบแทนการปฏิบัติงานชันสูตรพลิกศพ</vt:lpstr>
      <vt:lpstr>กฎหมาย/ระเบียบที่เกี่ยวข้อง (ต่อ)</vt:lpstr>
      <vt:lpstr>งานนำเสนอ PowerPoint</vt:lpstr>
      <vt:lpstr>งานนำเสนอ PowerPoint</vt:lpstr>
      <vt:lpstr>งานนำเสนอ PowerPoint</vt:lpstr>
      <vt:lpstr>เจ้าหน้าที่ผู้ช่วยแพทย์</vt:lpstr>
      <vt:lpstr>แนวทางจัดสรรงบประมาณค่าตอบแทนชันสูตรพลิกศพ</vt:lpstr>
      <vt:lpstr>แนวทางจัดสรรงบประมาณค่าตอบแทนชันสูตรพลิกศพ งวดที่ 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การส่งข้อมูล ปี 59</vt:lpstr>
      <vt:lpstr>ตัวอย่างการจัดสรรค่าตอบแทนชันสูตรพลิกศพ</vt:lpstr>
      <vt:lpstr>หน่วยงานที่ไม่ได้รับการจัดสรรงบประมาณ</vt:lpstr>
      <vt:lpstr>บุคลากรที่สามารถเบิกจ่ายค่าตอบแทน การปฏิบัติงานชันสูตรพลิกศพ </vt:lpstr>
      <vt:lpstr>ระยะเวลาการเบิกจ่ายงบประมาณ</vt:lpstr>
      <vt:lpstr>การจัดสรรงบประมาณ งวด 2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แนวทางจัดสรรงบประมาณ ค่าตอบแทนชันสูตรพลิกศพ  ปีงบประมาณ 2561 งวดที่ 1</dc:title>
  <dc:creator>acer</dc:creator>
  <cp:lastModifiedBy>pn58</cp:lastModifiedBy>
  <cp:revision>89</cp:revision>
  <dcterms:created xsi:type="dcterms:W3CDTF">2017-09-19T14:03:56Z</dcterms:created>
  <dcterms:modified xsi:type="dcterms:W3CDTF">2017-09-26T08:49:15Z</dcterms:modified>
</cp:coreProperties>
</file>